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80" r:id="rId3"/>
    <p:sldId id="276" r:id="rId4"/>
    <p:sldId id="277" r:id="rId5"/>
    <p:sldId id="278" r:id="rId6"/>
    <p:sldId id="279" r:id="rId7"/>
    <p:sldId id="281" r:id="rId8"/>
    <p:sldId id="275" r:id="rId9"/>
    <p:sldId id="266" r:id="rId10"/>
    <p:sldId id="283" r:id="rId11"/>
    <p:sldId id="284" r:id="rId12"/>
    <p:sldId id="264" r:id="rId13"/>
    <p:sldId id="285" r:id="rId14"/>
    <p:sldId id="286" r:id="rId15"/>
    <p:sldId id="287" r:id="rId16"/>
    <p:sldId id="290" r:id="rId17"/>
    <p:sldId id="291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0T01:56:0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24575,'5'0'0,"13"-1"0,0 2 0,0 0 0,-1 1 0,30 6 0,-43-7 0,0 0 0,0 1 0,0-1 0,0 1 0,0 0 0,-1 0 0,1 0 0,0 1 0,-1-1 0,0 1 0,0 0 0,0 0 0,0 0 0,0 0 0,0 1 0,-1-1 0,0 1 0,1-1 0,-1 1 0,-1 0 0,1 0 0,0 0 0,-1 0 0,0 0 0,1 6 0,1 23 0,-1 1 0,-4 55 0,0-16 0,3-44 0,-2-1 0,-1 1 0,-1-1 0,-1 0 0,-10 31 0,12-50 0,0-1 0,0 1 0,0-1 0,1 1 0,1 0 0,-1-1 0,2 1 0,1 15 0,-2-21 0,1 0 0,-1 0 0,1 0 0,0 0 0,0 0 0,1-1 0,-1 1 0,1 0 0,-1 0 0,1-1 0,0 1 0,0-1 0,0 1 0,0-1 0,0 0 0,0 0 0,1 0 0,-1 0 0,1-1 0,-1 1 0,1 0 0,0-1 0,0 0 0,0 0 0,0 0 0,0 0 0,3 1 0,3 0 0,-12 0 0,2-2 0,-1 1 0,1-1 0,0 1 0,-1 0 0,1-1 0,0 1 0,0 0 0,0 0 0,-1 0 0,1 0 0,-1 1 0,-3 6 0,0-1 0,1 1 0,0 0 0,0 1 0,1-1 0,0 1 0,1-1 0,-1 1 0,2 0 0,-2 14 0,1 10 0,4 52 0,0-25 0,-2 363 0,0-419 0,0-1 0,0 0 0,0 1 0,-1-1 0,0 0 0,0 0 0,1 0 0,-2 1 0,1-1 0,0 0 0,-1 0 0,1 0 0,-1-1 0,-4 6 0,1-2 0,-1-1 0,0 0 0,0 0 0,-1 0 0,-7 4 0,-45 21 282,21-13-1929,23-9-5179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0T01:56:1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24575,'7'1'0,"-1"0"0,0 0 0,1 1 0,-1 0 0,0 0 0,11 6 0,6 2 0,-9-4 0,1 1 0,-2 1 0,1 0 0,-1 1 0,14 11 0,4 3 0,-23-16 0,0 0 0,0 0 0,-1 1 0,7 9 0,8 9 0,-15-17 0,-1 1 0,0-1 0,-1 1 0,0 0 0,0 1 0,-1-1 0,0 1 0,2 14 0,6 11 0,-4-9 0,-1 1 0,6 53 0,-8-10 0,-5 90 0,-2-59 0,2 616 0,-1-701 0,-6 35 0,-1 6 0,7-48 0,0 0 0,-1-1 0,-1 0 0,1 0 0,-5 10 0,3-9 0,0 0 0,1 1 0,-3 20 0,-1 27 0,2-23 0,0 38 0,5 456 0,1-523 0,-1 1 0,1 0 0,0-1 0,1 1 0,-1-1 0,1 0 0,0 1 0,1-1 0,0 0 0,0 0 0,0-1 0,0 1 0,1-1 0,0 1 0,0-1 0,1 0 0,-1-1 0,1 1 0,0-1 0,0 0 0,1 0 0,-1 0 0,1-1 0,0 0 0,0 0 0,0-1 0,0 1 0,0-1 0,1-1 0,-1 1 0,1-1 0,-1 0 0,1 0 0,0-1 0,-1 0 0,1 0 0,7-2 0,-12 2 0,0 0 0,0-1 0,0 1 0,-1-1 0,1 1 0,0-1 0,0 0 0,-1 0 0,1 0 0,0 0 0,-1 0 0,1 0 0,-1 0 0,0-1 0,1 1 0,-1 0 0,0-1 0,0 1 0,0-1 0,0 1 0,0-1 0,0 0 0,0 1 0,0-1 0,-1 0 0,1 0 0,-1 1 0,1-1 0,-1 0 0,0 0 0,1 0 0,-1 0 0,0 0 0,0 1 0,-1-4 0,1 4 0,0 0 0,0-1 0,-1 1 0,1 0 0,0-1 0,-1 1 0,1 0 0,-1-1 0,1 1 0,-1 0 0,0 0 0,0 0 0,1 0 0,-1-1 0,0 1 0,0 0 0,0 1 0,0-1 0,0 0 0,0 0 0,0 0 0,0 0 0,-1 1 0,1-1 0,0 1 0,0-1 0,-1 1 0,1-1 0,0 1 0,-1 0 0,1-1 0,0 1 0,-1 0 0,1 0 0,-1 0 0,1 0 0,0 0 0,-1 1 0,1-1 0,0 0 0,-1 1 0,1-1 0,0 1 0,0-1 0,-3 2 0,2-1 0,0 0 0,0 1 0,0-1 0,0 1 0,0-1 0,0 1 0,1 0 0,-1 0 0,1 0 0,-1 0 0,1 0 0,-3 4 0,-11 31 0,7-15 0,1-6 0,1 1 0,1 0 0,1 0 0,0 0 0,-2 23 0,3 87 0,4-92 0,-10 82 0,0-1 0,10 307 0,1-394 0,1-1 0,8 35 0,-10-56 0,14 39 0,-11-38 0,-1 0 0,0 1 0,-1-1 0,3 18 0,-2 33 0,-3-34 0,2-1 0,4 25 0,10 75 0,-10-73 0,-3 0 0,-4 71 0,-1-35 0,3-28 0,-1 6 0,-10 105 0,9-160 0,-1-1 0,0 1 0,0 0 0,-1-1 0,0 1 0,0-1 0,-1 0 0,-7 11 0,-15 34 0,21-43 0,0 0 0,0-1 0,-1 1 0,-10 13 0,13-20 0,-1-1 0,1 0 0,0 0 0,-1 0 0,0 0 0,1 0 0,-1-1 0,0 0 0,0 0 0,-1 0 0,1 0 0,0-1 0,-1 1 0,1-1 0,-8 1 0,-16 3-209,-39 13-1,51-13-736,3-2-5880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7CB67-1E74-4150-81D7-472257A5D1E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10FAA-1E77-4163-A1C2-6F88DAF5C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FDD1-D455-5608-D984-8B494D458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744E6-0D83-B6B5-A699-8C65DBC53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38B39-742C-555E-7719-7492E2F4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A079-E86C-4C3D-B95F-1B55E130515E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1BDF9-678B-650B-876E-47907E5D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66AA1-42C6-07C0-98CF-3E98BEA2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3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EB31-F725-16E9-16A7-1377A81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37FA6-A6B5-05DF-8961-820F8FC19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EA8AF-82F3-5A84-F862-CB28F5FF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0A5D-7A2A-44B6-A0A0-4B58DF1AF99B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E772A-AFF5-BC76-64DE-754F7F1D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DD44C-23D6-9D1B-7F5E-E581B025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7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0A2E58-ADA6-C4AA-3C57-9A3FA9891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05365-92C2-0C84-8026-C649CF613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33AA3-FE5E-1CC7-E13E-34894809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3699-3479-49CE-A0B7-DA49C9BCA17A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E09E-9442-41D3-6EE1-88ABC2741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FA2F3-03E7-2775-CFBA-3BD3F868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6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5939-EFC8-EA1E-115A-25834010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F3DD-E426-7825-8386-C1D9502D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441-230E-A2D2-6A98-ABA22CE6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C69B-0ED8-4C0B-9B7C-666C8381EDBD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2F76C-D632-2187-B04D-12E111C0C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FC68-B6CF-444F-8A68-AB8E6EFB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5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198D-7F45-8C2A-44A2-54C4B1D5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0BC8E-1D97-B403-0FB9-D69CE562D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C8C05-F813-D756-2210-F9F31283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0935B-74C1-42C5-893A-2601F0E1F209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D5B05-F9F5-EA45-2172-B1FD3D8E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974A0-ABFD-03F8-9DF8-1F4878FF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8BBA-7401-0A09-976E-D9E5E295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E2BB-346B-5E3E-B6D0-4F6C18D3B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B75B2-02CA-C285-2C76-F0D6FAF62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50E5E-96DC-5B4E-BDBA-D1E1205B0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30CFE-B8BD-4B5E-B555-3FE113D47197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9C4DB-0EA2-D979-DFBE-94FAD681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D9BD2-101E-D23F-905E-F78D11D0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89C2C-2579-5986-2F66-66F5A402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35FAA-6E59-32BD-7732-C373B96AB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DC92E-BCEE-D9E8-14AD-71B296FE6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8CEF5-DD84-142B-41C7-98AF87B01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276A6-00F0-F843-B4CA-81C2BB4C9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A3E1C-2247-EC23-5CF8-1C5A80DB9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3FD-C7A5-46EE-8E98-0D5150C6FB17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56DC56-A210-53B0-769D-7BB781EC5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D7A5C-4C56-9A6C-6261-17011828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9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6D07-FADD-89CD-15D5-CD45D7E6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B02E0-BCCA-E2C7-FF33-DB4226EA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209C-7C47-42DA-84DF-DA19CE177646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07CA3-12BB-39E5-6BAB-0901F32D0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534D0-24F2-2F3F-7893-CDB08970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5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7273B-8308-8CE9-0A63-2A236893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FF10-C439-423F-AF4A-197ED3A88B74}" type="datetime1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DC7A1-A466-CC0D-03CD-1CE141DEB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D905-A5F0-54A1-91CE-F18E07B0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234B-CB64-46AC-FCA0-F71CFBFD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172E-2849-499A-B2B9-8C49C0A5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A1F3F-4043-6465-42C6-4677F09FF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0124F-6A95-79EF-10BF-F379572F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9C8C-B266-4594-8856-13F64B727E76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A9903-0245-8D2A-F09C-4525BB14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8776D-D462-C23D-B15A-3772A2FF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2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39EEA-CF92-E887-104A-F820F32F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DF534-E844-A12A-F32E-5210101B4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74DB4-18D1-7343-AC81-7BA14E506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72676-34F6-06ED-FA50-C0C4BA92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E69A-6287-4EAC-8612-91A24826B980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D742-B838-0A68-366D-05D78971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A4A37-5C52-1A91-6313-96A6825D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0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AB643-B7CD-352A-451B-48264091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658CF-ED3F-6EAE-2C72-53E4837B5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EDF46-E7EB-9E32-7ED7-88B65F160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8FB21-C532-4317-A732-FD145BF2EB4E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C610C-4B35-7B64-41B5-2A84EF433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2DD4D-2F47-B478-42E2-F4B2FD73F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5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30A9-2BD8-979D-866C-791CDF6D1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2294"/>
            <a:ext cx="9144000" cy="2387600"/>
          </a:xfrm>
        </p:spPr>
        <p:txBody>
          <a:bodyPr anchor="ctr"/>
          <a:lstStyle/>
          <a:p>
            <a:r>
              <a:rPr lang="en-US" b="1" dirty="0">
                <a:latin typeface="+mn-lt"/>
                <a:cs typeface="Times New Roman" panose="02020603050405020304" pitchFamily="18" charset="0"/>
              </a:rPr>
              <a:t>DTALite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EDDE5E-64D0-596E-5B14-1074AB6013E2}"/>
              </a:ext>
            </a:extLst>
          </p:cNvPr>
          <p:cNvSpPr txBox="1">
            <a:spLocks/>
          </p:cNvSpPr>
          <p:nvPr/>
        </p:nvSpPr>
        <p:spPr>
          <a:xfrm>
            <a:off x="3583001" y="4229894"/>
            <a:ext cx="5025997" cy="15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Aditya Marathe</a:t>
            </a:r>
          </a:p>
          <a:p>
            <a:r>
              <a:rPr lang="en-US" dirty="0"/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42215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F90E7-CBD1-2B1A-CBD0-9765B6B7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3143"/>
            <a:ext cx="12192000" cy="2652749"/>
          </a:xfrm>
        </p:spPr>
        <p:txBody>
          <a:bodyPr>
            <a:normAutofit/>
          </a:bodyPr>
          <a:lstStyle/>
          <a:p>
            <a:r>
              <a:rPr lang="en-US" sz="2000" b="1" dirty="0"/>
              <a:t>Components</a:t>
            </a:r>
          </a:p>
          <a:p>
            <a:pPr lvl="1"/>
            <a:r>
              <a:rPr lang="en-US" sz="1600" b="1" dirty="0"/>
              <a:t>OpenStreetMap: </a:t>
            </a:r>
            <a:r>
              <a:rPr lang="en-US" sz="1600" dirty="0"/>
              <a:t>Download the OSM file for selected area </a:t>
            </a:r>
          </a:p>
          <a:p>
            <a:pPr lvl="1"/>
            <a:r>
              <a:rPr lang="en-US" sz="1600" b="1" dirty="0"/>
              <a:t>OSM2GMNS: </a:t>
            </a:r>
            <a:r>
              <a:rPr lang="en-US" sz="1600" dirty="0"/>
              <a:t>Generate routable network (node, link and POIs)</a:t>
            </a:r>
          </a:p>
          <a:p>
            <a:pPr lvl="1"/>
            <a:r>
              <a:rPr lang="en-US" sz="1600" b="1" dirty="0"/>
              <a:t>GRID2DEMAND: </a:t>
            </a:r>
            <a:r>
              <a:rPr lang="en-US" sz="1600" dirty="0"/>
              <a:t>Generate the demand using POIs</a:t>
            </a:r>
          </a:p>
          <a:p>
            <a:r>
              <a:rPr lang="en-US" sz="2000" b="1" dirty="0"/>
              <a:t>Case Description </a:t>
            </a:r>
          </a:p>
          <a:p>
            <a:pPr lvl="1"/>
            <a:r>
              <a:rPr lang="en-US" sz="1600" dirty="0"/>
              <a:t>Network based on ASU campus</a:t>
            </a:r>
          </a:p>
          <a:p>
            <a:pPr lvl="1"/>
            <a:r>
              <a:rPr lang="en-US" sz="1600" dirty="0"/>
              <a:t>Generate routable network from scratch using of OpenStreetMap, OSM2GMNS, and GRID2DEMAND</a:t>
            </a:r>
          </a:p>
          <a:p>
            <a:pPr lvl="1"/>
            <a:r>
              <a:rPr lang="en-US" sz="1600" dirty="0"/>
              <a:t>Run DTALite for walk and bike modes only</a:t>
            </a:r>
          </a:p>
          <a:p>
            <a:endParaRPr lang="en-US" sz="20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6086-80B6-2294-16C6-62FEDEA9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F62AFB-E098-16A4-E4CA-DA4DE69E5D1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5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ASU network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6E9C44-4F4C-FD21-9D91-EF2256B0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64" y="3204952"/>
            <a:ext cx="2951871" cy="32523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A1CD4C-5494-1080-D799-B622407AA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19" y="3204953"/>
            <a:ext cx="2258751" cy="3252337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5E7F16-8CE1-DDD3-FBFE-A89F4F15CB9B}"/>
              </a:ext>
            </a:extLst>
          </p:cNvPr>
          <p:cNvSpPr/>
          <p:nvPr/>
        </p:nvSpPr>
        <p:spPr>
          <a:xfrm>
            <a:off x="2918799" y="4831122"/>
            <a:ext cx="1526336" cy="314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1980697-B19F-5D65-6F63-62F74115CE91}"/>
              </a:ext>
            </a:extLst>
          </p:cNvPr>
          <p:cNvSpPr txBox="1">
            <a:spLocks/>
          </p:cNvSpPr>
          <p:nvPr/>
        </p:nvSpPr>
        <p:spPr>
          <a:xfrm>
            <a:off x="2870076" y="4520616"/>
            <a:ext cx="1623782" cy="4676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OSM2GMNS</a:t>
            </a:r>
            <a:endParaRPr lang="en-US" sz="16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219D0D2-37FB-86D2-1382-62B97AFA8BD4}"/>
              </a:ext>
            </a:extLst>
          </p:cNvPr>
          <p:cNvSpPr/>
          <p:nvPr/>
        </p:nvSpPr>
        <p:spPr>
          <a:xfrm>
            <a:off x="7746863" y="4807725"/>
            <a:ext cx="1840925" cy="314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03C537A-14E6-CB5E-1A4A-CB6CF9F7E8AD}"/>
              </a:ext>
            </a:extLst>
          </p:cNvPr>
          <p:cNvSpPr txBox="1">
            <a:spLocks/>
          </p:cNvSpPr>
          <p:nvPr/>
        </p:nvSpPr>
        <p:spPr>
          <a:xfrm>
            <a:off x="7683344" y="4520616"/>
            <a:ext cx="1904445" cy="4676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GRID2DEMAND</a:t>
            </a:r>
            <a:endParaRPr lang="en-US" sz="16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B5E3C0E-8952-A12E-C0B5-BEBEA4EF0ACC}"/>
              </a:ext>
            </a:extLst>
          </p:cNvPr>
          <p:cNvSpPr txBox="1">
            <a:spLocks/>
          </p:cNvSpPr>
          <p:nvPr/>
        </p:nvSpPr>
        <p:spPr>
          <a:xfrm>
            <a:off x="9762716" y="4375133"/>
            <a:ext cx="2098906" cy="11793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Node CSV file</a:t>
            </a:r>
          </a:p>
          <a:p>
            <a:pPr marL="0" indent="0" algn="ctr">
              <a:buNone/>
            </a:pPr>
            <a:r>
              <a:rPr lang="en-US" sz="2000" b="1" dirty="0"/>
              <a:t>Link CSV file</a:t>
            </a:r>
          </a:p>
          <a:p>
            <a:pPr marL="0" indent="0" algn="ctr">
              <a:buNone/>
            </a:pPr>
            <a:r>
              <a:rPr lang="en-US" sz="2000" b="1" dirty="0"/>
              <a:t>Demand CSV file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2D5DDD2-0E67-4B7E-1E6E-0F063F488A4C}"/>
              </a:ext>
            </a:extLst>
          </p:cNvPr>
          <p:cNvSpPr txBox="1">
            <a:spLocks/>
          </p:cNvSpPr>
          <p:nvPr/>
        </p:nvSpPr>
        <p:spPr>
          <a:xfrm>
            <a:off x="662271" y="6457288"/>
            <a:ext cx="1904445" cy="4007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OpenStreetMap</a:t>
            </a:r>
            <a:endParaRPr lang="en-US" sz="16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ACD96E8-479D-D945-8EEC-5B1CFE7A051D}"/>
              </a:ext>
            </a:extLst>
          </p:cNvPr>
          <p:cNvSpPr txBox="1">
            <a:spLocks/>
          </p:cNvSpPr>
          <p:nvPr/>
        </p:nvSpPr>
        <p:spPr>
          <a:xfrm>
            <a:off x="5013256" y="6457287"/>
            <a:ext cx="2165486" cy="4007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QGIS visualization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732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F90E7-CBD1-2B1A-CBD0-9765B6B7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3144"/>
            <a:ext cx="7392953" cy="6204856"/>
          </a:xfrm>
        </p:spPr>
        <p:txBody>
          <a:bodyPr>
            <a:normAutofit/>
          </a:bodyPr>
          <a:lstStyle/>
          <a:p>
            <a:r>
              <a:rPr lang="en-US" sz="2000" dirty="0"/>
              <a:t>Select the study area and export the OSM file from the OpenStreetMap website</a:t>
            </a:r>
          </a:p>
          <a:p>
            <a:r>
              <a:rPr lang="en-US" sz="2000" dirty="0"/>
              <a:t>Prepare the minimum input files</a:t>
            </a:r>
          </a:p>
          <a:p>
            <a:pPr lvl="1"/>
            <a:r>
              <a:rPr lang="en-US" sz="1600" dirty="0"/>
              <a:t>OSM file</a:t>
            </a:r>
          </a:p>
          <a:p>
            <a:pPr lvl="1"/>
            <a:r>
              <a:rPr lang="en-US" sz="1600" dirty="0"/>
              <a:t>YML settings file</a:t>
            </a:r>
          </a:p>
          <a:p>
            <a:pPr lvl="1"/>
            <a:r>
              <a:rPr lang="en-US" sz="1600" dirty="0"/>
              <a:t>DTALite executable</a:t>
            </a:r>
          </a:p>
          <a:p>
            <a:r>
              <a:rPr lang="en-US" sz="2000" dirty="0"/>
              <a:t>Convert the OSM network to GMNS network using OSM2GMNS</a:t>
            </a:r>
          </a:p>
          <a:p>
            <a:pPr lvl="1"/>
            <a:r>
              <a:rPr lang="en-US" sz="1600" dirty="0"/>
              <a:t>The mode types specified to bike and walk only</a:t>
            </a:r>
          </a:p>
          <a:p>
            <a:pPr lvl="1"/>
            <a:r>
              <a:rPr lang="en-US" sz="1600" dirty="0"/>
              <a:t>POI set to True, for demand generation</a:t>
            </a:r>
          </a:p>
          <a:p>
            <a:pPr lvl="1"/>
            <a:r>
              <a:rPr lang="en-US" sz="1600" dirty="0"/>
              <a:t>Minimum nodes eliminates isolated networks</a:t>
            </a:r>
          </a:p>
          <a:p>
            <a:r>
              <a:rPr lang="en-US" sz="2000" dirty="0"/>
              <a:t>Generate the demand file using GRID2DEMAND</a:t>
            </a:r>
          </a:p>
          <a:p>
            <a:r>
              <a:rPr lang="en-US" sz="2000" b="1" dirty="0"/>
              <a:t>Caution: </a:t>
            </a:r>
            <a:r>
              <a:rPr lang="en-US" sz="2000" dirty="0"/>
              <a:t>Manually delete the first column ‘name’ from the poi.csv to prevent errors</a:t>
            </a:r>
          </a:p>
          <a:p>
            <a:r>
              <a:rPr lang="en-US" sz="2000" dirty="0"/>
              <a:t>Optionally, visualize the network on any GIS software, such as QGIS</a:t>
            </a:r>
          </a:p>
          <a:p>
            <a:r>
              <a:rPr lang="en-US" sz="2000" dirty="0"/>
              <a:t>Run the DTALite executable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6086-80B6-2294-16C6-62FEDEA9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F62AFB-E098-16A4-E4CA-DA4DE69E5D1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5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ASU network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24360A-CC0B-F8D5-B5EB-0A3BA98A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949" y="653143"/>
            <a:ext cx="4323855" cy="21327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697A32-0D83-835F-AB4A-0330C90C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9" y="3093564"/>
            <a:ext cx="4328034" cy="36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8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F90E7-CBD1-2B1A-CBD0-9765B6B7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18457"/>
            <a:ext cx="12191999" cy="2522772"/>
          </a:xfrm>
        </p:spPr>
        <p:txBody>
          <a:bodyPr>
            <a:normAutofit/>
          </a:bodyPr>
          <a:lstStyle/>
          <a:p>
            <a:r>
              <a:rPr lang="en-US" sz="2000" b="1" dirty="0"/>
              <a:t>Case 0: Standard Solution</a:t>
            </a:r>
          </a:p>
          <a:p>
            <a:r>
              <a:rPr lang="en-US" sz="2000" dirty="0"/>
              <a:t>This case demonstrates the accuracy of DTALite against the standard solution</a:t>
            </a:r>
          </a:p>
          <a:p>
            <a:r>
              <a:rPr lang="en-US" sz="2000" b="1" dirty="0"/>
              <a:t>Minimum input</a:t>
            </a:r>
          </a:p>
          <a:p>
            <a:pPr lvl="1"/>
            <a:r>
              <a:rPr lang="en-US" sz="1600" dirty="0"/>
              <a:t>Network files</a:t>
            </a:r>
          </a:p>
          <a:p>
            <a:pPr lvl="1"/>
            <a:r>
              <a:rPr lang="en-US" sz="1600" dirty="0"/>
              <a:t>YML settings</a:t>
            </a:r>
          </a:p>
          <a:p>
            <a:pPr lvl="1"/>
            <a:r>
              <a:rPr lang="en-US" sz="1600" dirty="0"/>
              <a:t>DTALite executable</a:t>
            </a:r>
          </a:p>
          <a:p>
            <a:r>
              <a:rPr lang="en-US" sz="2000" dirty="0"/>
              <a:t>Compare the vehicle volume against the standard volume by plotting a R-squared graph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6086-80B6-2294-16C6-62FEDEA9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7BA5D8-3D4A-3B5B-EA7E-1E0FF54C82E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5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Sioux Falls 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8C4B8A-999C-3DC1-1486-394ABFAA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79" y="3241229"/>
            <a:ext cx="5479872" cy="3376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BC5890-B68E-76E8-915E-6CDD760A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49" y="3241229"/>
            <a:ext cx="2920496" cy="33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9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F90E7-CBD1-2B1A-CBD0-9765B6B7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8456"/>
            <a:ext cx="12192000" cy="3360718"/>
          </a:xfrm>
        </p:spPr>
        <p:txBody>
          <a:bodyPr>
            <a:normAutofit/>
          </a:bodyPr>
          <a:lstStyle/>
          <a:p>
            <a:r>
              <a:rPr lang="en-US" sz="2000" b="1" dirty="0"/>
              <a:t>Case 1: Basic Settings</a:t>
            </a:r>
          </a:p>
          <a:p>
            <a:r>
              <a:rPr lang="en-US" sz="2000" dirty="0"/>
              <a:t>This case provides a tutorial on enabling the route output and simulation output</a:t>
            </a:r>
          </a:p>
          <a:p>
            <a:r>
              <a:rPr lang="en-US" sz="2000" dirty="0"/>
              <a:t>Route output enables important results such as link performance, OD performance and system performance</a:t>
            </a:r>
          </a:p>
          <a:p>
            <a:r>
              <a:rPr lang="en-US" sz="2000" dirty="0"/>
              <a:t>Simulation output enables individual agents to be simulated, which provides individualized results for different parameters such as travel time, free speed, and so on</a:t>
            </a:r>
          </a:p>
          <a:p>
            <a:r>
              <a:rPr lang="en-US" sz="2000" b="1" dirty="0"/>
              <a:t>Minimum input</a:t>
            </a:r>
          </a:p>
          <a:p>
            <a:pPr lvl="1"/>
            <a:r>
              <a:rPr lang="en-US" sz="1600" dirty="0"/>
              <a:t>Network files</a:t>
            </a:r>
          </a:p>
          <a:p>
            <a:pPr lvl="1"/>
            <a:r>
              <a:rPr lang="en-US" sz="1600" dirty="0"/>
              <a:t>YML settings</a:t>
            </a:r>
          </a:p>
          <a:p>
            <a:pPr lvl="1"/>
            <a:r>
              <a:rPr lang="en-US" sz="1600" dirty="0"/>
              <a:t>DTALite executable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6086-80B6-2294-16C6-62FEDEA9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7BA5D8-3D4A-3B5B-EA7E-1E0FF54C82E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5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Sioux Falls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6B1FB-7327-5111-D077-F0F1407B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14" y="4412290"/>
            <a:ext cx="4743694" cy="2038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C9A9F5-3302-7506-FD43-9C450272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487" y="2663784"/>
            <a:ext cx="7123192" cy="1464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F600AE-280E-12A0-0ABD-7805F4EF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21" y="4412290"/>
            <a:ext cx="3467157" cy="959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1B4A80-542E-9A1D-1C20-0117ED08E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498" y="5431517"/>
            <a:ext cx="2940201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2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F90E7-CBD1-2B1A-CBD0-9765B6B7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8457"/>
            <a:ext cx="12192000" cy="2873829"/>
          </a:xfrm>
        </p:spPr>
        <p:txBody>
          <a:bodyPr>
            <a:normAutofit/>
          </a:bodyPr>
          <a:lstStyle/>
          <a:p>
            <a:r>
              <a:rPr lang="en-US" sz="2000" b="1" dirty="0"/>
              <a:t>Case 2: Measurement Units</a:t>
            </a:r>
          </a:p>
          <a:p>
            <a:r>
              <a:rPr lang="en-US" sz="2000" dirty="0"/>
              <a:t>This case proves that DTALite can use both SI units and Imperial units, by showing that sum of volumes for all the links are the same for both cases</a:t>
            </a:r>
          </a:p>
          <a:p>
            <a:r>
              <a:rPr lang="en-US" sz="2000" dirty="0"/>
              <a:t>However, it is important to provide the correct values in the link file</a:t>
            </a:r>
          </a:p>
          <a:p>
            <a:r>
              <a:rPr lang="en-US" sz="2000" b="1" dirty="0"/>
              <a:t>Minimum input</a:t>
            </a:r>
          </a:p>
          <a:p>
            <a:pPr lvl="1"/>
            <a:r>
              <a:rPr lang="en-US" sz="1600" dirty="0"/>
              <a:t>Network files</a:t>
            </a:r>
          </a:p>
          <a:p>
            <a:pPr lvl="1"/>
            <a:r>
              <a:rPr lang="en-US" sz="1600" dirty="0"/>
              <a:t>YML settings</a:t>
            </a:r>
          </a:p>
          <a:p>
            <a:pPr lvl="1"/>
            <a:r>
              <a:rPr lang="en-US" sz="1600" dirty="0"/>
              <a:t>DTALite executable</a:t>
            </a:r>
          </a:p>
          <a:p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6086-80B6-2294-16C6-62FEDEA9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7BA5D8-3D4A-3B5B-EA7E-1E0FF54C82E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5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Sioux Falls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C652E-2D3B-B5C0-294A-7E7ABDF3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1" y="4109275"/>
            <a:ext cx="4400776" cy="2121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C3C03E-4229-3F06-CA77-D79D8C4A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476" y="2295952"/>
            <a:ext cx="5961265" cy="1425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D9E11-24A4-E003-0322-CF4DEE6D3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951" y="4502996"/>
            <a:ext cx="6096313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1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F90E7-CBD1-2B1A-CBD0-9765B6B7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8456"/>
            <a:ext cx="12192000" cy="3853544"/>
          </a:xfrm>
        </p:spPr>
        <p:txBody>
          <a:bodyPr>
            <a:normAutofit/>
          </a:bodyPr>
          <a:lstStyle/>
          <a:p>
            <a:r>
              <a:rPr lang="en-US" sz="2000" b="1" dirty="0"/>
              <a:t>Case 3: Iteration Settings</a:t>
            </a:r>
          </a:p>
          <a:p>
            <a:r>
              <a:rPr lang="en-US" sz="2000" dirty="0"/>
              <a:t>This case provides a tutorial on changing the number of iterations and demonstrates the difference in accuracy by comparing the results against the standard solution</a:t>
            </a:r>
          </a:p>
          <a:p>
            <a:r>
              <a:rPr lang="en-US" sz="2000" dirty="0"/>
              <a:t>The number of iteration controls the maximum number of times that DTALite is allowed to iteratively run the network to reach the target convergence gap</a:t>
            </a:r>
          </a:p>
          <a:p>
            <a:r>
              <a:rPr lang="en-US" sz="2000" dirty="0"/>
              <a:t>This directly influences the accuracy of the results, but higher numbers are time-intensive, especially in larger networks</a:t>
            </a:r>
          </a:p>
          <a:p>
            <a:r>
              <a:rPr lang="en-US" sz="2000" b="1" dirty="0"/>
              <a:t>Minimum input</a:t>
            </a:r>
          </a:p>
          <a:p>
            <a:pPr lvl="1"/>
            <a:r>
              <a:rPr lang="en-US" sz="1600" dirty="0"/>
              <a:t>Network files</a:t>
            </a:r>
          </a:p>
          <a:p>
            <a:pPr lvl="1"/>
            <a:r>
              <a:rPr lang="en-US" sz="1600" dirty="0"/>
              <a:t>YML settings</a:t>
            </a:r>
          </a:p>
          <a:p>
            <a:pPr lvl="1"/>
            <a:r>
              <a:rPr lang="en-US" sz="1600" dirty="0"/>
              <a:t>DTALite executable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6086-80B6-2294-16C6-62FEDEA9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7BA5D8-3D4A-3B5B-EA7E-1E0FF54C82E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5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Sioux Falls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1DD9E-3E22-A981-6C50-05708894D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886" y="3124164"/>
            <a:ext cx="3553220" cy="2650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F499A3-06C4-C60B-79F8-2BB287C7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03" y="4567892"/>
            <a:ext cx="6094358" cy="19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46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F90E7-CBD1-2B1A-CBD0-9765B6B7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8456"/>
            <a:ext cx="12192000" cy="3853544"/>
          </a:xfrm>
        </p:spPr>
        <p:txBody>
          <a:bodyPr>
            <a:normAutofit/>
          </a:bodyPr>
          <a:lstStyle/>
          <a:p>
            <a:r>
              <a:rPr lang="en-US" sz="2000" b="1" dirty="0"/>
              <a:t>Case 4: Convergence Settings</a:t>
            </a:r>
          </a:p>
          <a:p>
            <a:r>
              <a:rPr lang="en-US" sz="2000" dirty="0"/>
              <a:t>This case provides a tutorial on changing the target convergence and demonstrates the difference in accuracy by comparing the results against the standard solution</a:t>
            </a:r>
          </a:p>
          <a:p>
            <a:r>
              <a:rPr lang="en-US" sz="2000" dirty="0"/>
              <a:t>The target convergence gap is the convergence that DTALite tries to reach within the set number of iterations</a:t>
            </a:r>
          </a:p>
          <a:p>
            <a:r>
              <a:rPr lang="en-US" sz="2000" dirty="0"/>
              <a:t>This directly influences the accuracy of the results, but lower targets are time-intensive, especially in larger networks</a:t>
            </a:r>
          </a:p>
          <a:p>
            <a:r>
              <a:rPr lang="en-US" sz="2000" b="1" dirty="0"/>
              <a:t>Minimum input</a:t>
            </a:r>
          </a:p>
          <a:p>
            <a:pPr lvl="1"/>
            <a:r>
              <a:rPr lang="en-US" sz="1600" dirty="0"/>
              <a:t>Network files</a:t>
            </a:r>
          </a:p>
          <a:p>
            <a:pPr lvl="1"/>
            <a:r>
              <a:rPr lang="en-US" sz="1600" dirty="0"/>
              <a:t>YML settings</a:t>
            </a:r>
          </a:p>
          <a:p>
            <a:pPr lvl="1"/>
            <a:r>
              <a:rPr lang="en-US" sz="1600" dirty="0"/>
              <a:t>DTALite executable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6086-80B6-2294-16C6-62FEDEA9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7BA5D8-3D4A-3B5B-EA7E-1E0FF54C82E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5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Sioux Falls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5D8E26-8D29-3FDE-F0D1-4A08DC3B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7" y="4349693"/>
            <a:ext cx="7169518" cy="2228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B34203-964B-52E5-A9B4-52344538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512" y="2910901"/>
            <a:ext cx="3418465" cy="255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F90E7-CBD1-2B1A-CBD0-9765B6B7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8456"/>
            <a:ext cx="12192000" cy="3853544"/>
          </a:xfrm>
        </p:spPr>
        <p:txBody>
          <a:bodyPr>
            <a:normAutofit/>
          </a:bodyPr>
          <a:lstStyle/>
          <a:p>
            <a:r>
              <a:rPr lang="en-US" sz="2000" b="1" dirty="0"/>
              <a:t>Case 5: Multi-Period Analysis</a:t>
            </a:r>
          </a:p>
          <a:p>
            <a:r>
              <a:rPr lang="en-US" sz="2000" dirty="0"/>
              <a:t>This case provides a tutorial on adding a new demand period with a scale factor, and demonstrate the effect on travel time and free speed</a:t>
            </a:r>
          </a:p>
          <a:p>
            <a:r>
              <a:rPr lang="en-US" sz="2000" dirty="0"/>
              <a:t>Demand period allows different demand situations to be run on the same network without the hassle of separate networks or scenarios</a:t>
            </a:r>
          </a:p>
          <a:p>
            <a:r>
              <a:rPr lang="en-US" sz="2000" dirty="0"/>
              <a:t>Different demand files can also be used by specifying in the YML settings file</a:t>
            </a:r>
          </a:p>
          <a:p>
            <a:r>
              <a:rPr lang="en-US" sz="2000" b="1" dirty="0"/>
              <a:t>Minimum input</a:t>
            </a:r>
          </a:p>
          <a:p>
            <a:pPr lvl="1"/>
            <a:r>
              <a:rPr lang="en-US" sz="1600" dirty="0"/>
              <a:t>Network files</a:t>
            </a:r>
          </a:p>
          <a:p>
            <a:pPr lvl="1"/>
            <a:r>
              <a:rPr lang="en-US" sz="1600" dirty="0"/>
              <a:t>YML settings</a:t>
            </a:r>
          </a:p>
          <a:p>
            <a:pPr lvl="1"/>
            <a:r>
              <a:rPr lang="en-US" sz="1600" dirty="0"/>
              <a:t>DTALite executable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6086-80B6-2294-16C6-62FEDEA9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7BA5D8-3D4A-3B5B-EA7E-1E0FF54C82E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5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Sioux Falls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5CDD-761D-EC63-9425-2C5BD233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39" y="3199080"/>
            <a:ext cx="2187263" cy="3339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21F4E-DE21-D908-CBA6-82D120B7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12" y="3199080"/>
            <a:ext cx="5011376" cy="1556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278AFA-BBF5-F70F-A6BD-01E27C43B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90" y="4920493"/>
            <a:ext cx="3883220" cy="161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73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0472-3FDB-7470-CF70-D967AF1D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9B64B-59DD-F082-FDBA-78F875C9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8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73817-7640-B5B1-62FA-A40D460B4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18458"/>
            <a:ext cx="4304806" cy="6139542"/>
          </a:xfrm>
        </p:spPr>
        <p:txBody>
          <a:bodyPr>
            <a:normAutofit/>
          </a:bodyPr>
          <a:lstStyle/>
          <a:p>
            <a:r>
              <a:rPr lang="en-US" sz="2000" b="1" dirty="0"/>
              <a:t>Network conversion</a:t>
            </a:r>
          </a:p>
          <a:p>
            <a:pPr lvl="1"/>
            <a:r>
              <a:rPr lang="en-US" sz="1600" dirty="0"/>
              <a:t>GMNS network</a:t>
            </a:r>
          </a:p>
          <a:p>
            <a:pPr lvl="1"/>
            <a:r>
              <a:rPr lang="en-US" sz="1600" dirty="0"/>
              <a:t>osm2gmns</a:t>
            </a:r>
          </a:p>
          <a:p>
            <a:pPr lvl="1"/>
            <a:r>
              <a:rPr lang="en-US" sz="1600" dirty="0"/>
              <a:t>cube2gmns</a:t>
            </a:r>
          </a:p>
          <a:p>
            <a:pPr lvl="1"/>
            <a:r>
              <a:rPr lang="en-US" sz="1600" dirty="0"/>
              <a:t>General shapefiles</a:t>
            </a:r>
          </a:p>
          <a:p>
            <a:r>
              <a:rPr lang="en-US" sz="2000" b="1" dirty="0"/>
              <a:t>YML settings</a:t>
            </a:r>
          </a:p>
          <a:p>
            <a:pPr lvl="1"/>
            <a:r>
              <a:rPr lang="en-US" sz="1600" dirty="0"/>
              <a:t>Introduction</a:t>
            </a:r>
          </a:p>
          <a:p>
            <a:pPr lvl="1"/>
            <a:r>
              <a:rPr lang="en-US" sz="1600" dirty="0"/>
              <a:t>Data hierarchy</a:t>
            </a:r>
          </a:p>
          <a:p>
            <a:pPr lvl="1"/>
            <a:r>
              <a:rPr lang="en-US" sz="1600" dirty="0"/>
              <a:t>Master settings</a:t>
            </a:r>
          </a:p>
          <a:p>
            <a:r>
              <a:rPr lang="en-US" sz="2000" b="1" dirty="0"/>
              <a:t>ASU network using OpenStreetMap</a:t>
            </a:r>
          </a:p>
          <a:p>
            <a:r>
              <a:rPr lang="en-US" sz="2000" b="1" dirty="0"/>
              <a:t>Sioux Falls network</a:t>
            </a:r>
          </a:p>
          <a:p>
            <a:pPr lvl="1"/>
            <a:r>
              <a:rPr lang="en-US" sz="1600" dirty="0"/>
              <a:t>Standard Solution</a:t>
            </a:r>
          </a:p>
          <a:p>
            <a:pPr lvl="1"/>
            <a:r>
              <a:rPr lang="en-US" sz="1600" dirty="0"/>
              <a:t>Basic Settings</a:t>
            </a:r>
          </a:p>
          <a:p>
            <a:pPr lvl="1"/>
            <a:r>
              <a:rPr lang="en-US" sz="1600" dirty="0"/>
              <a:t>Measurement Units</a:t>
            </a:r>
          </a:p>
          <a:p>
            <a:pPr lvl="1"/>
            <a:r>
              <a:rPr lang="en-US" sz="1600" dirty="0"/>
              <a:t>Iteration Settings</a:t>
            </a:r>
          </a:p>
          <a:p>
            <a:pPr lvl="1"/>
            <a:r>
              <a:rPr lang="en-US" sz="1600" dirty="0"/>
              <a:t>Convergence Settings</a:t>
            </a:r>
          </a:p>
          <a:p>
            <a:pPr lvl="1"/>
            <a:r>
              <a:rPr lang="en-US" sz="1600" dirty="0"/>
              <a:t>Multi-period Analysis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2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B3624B-AD4B-111E-2A0C-33CBBF7574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Key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2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D63C224-B718-6685-77A0-D22BE0E0AB4D}"/>
              </a:ext>
            </a:extLst>
          </p:cNvPr>
          <p:cNvSpPr txBox="1">
            <a:spLocks/>
          </p:cNvSpPr>
          <p:nvPr/>
        </p:nvSpPr>
        <p:spPr>
          <a:xfrm>
            <a:off x="5732057" y="1793805"/>
            <a:ext cx="2463897" cy="4037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Network Conversion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2AD2-047C-403B-F34F-6A98DA98FD77}"/>
              </a:ext>
            </a:extLst>
          </p:cNvPr>
          <p:cNvSpPr txBox="1">
            <a:spLocks/>
          </p:cNvSpPr>
          <p:nvPr/>
        </p:nvSpPr>
        <p:spPr>
          <a:xfrm>
            <a:off x="5295725" y="4854625"/>
            <a:ext cx="2463897" cy="407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Master settings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25C7BC-E7D9-B342-1F69-BCCB13B8BDC5}"/>
              </a:ext>
            </a:extLst>
          </p:cNvPr>
          <p:cNvSpPr txBox="1">
            <a:spLocks/>
          </p:cNvSpPr>
          <p:nvPr/>
        </p:nvSpPr>
        <p:spPr>
          <a:xfrm>
            <a:off x="7177557" y="6096758"/>
            <a:ext cx="2463897" cy="4037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DTALite results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9EE92B-5E77-4F22-E36F-9F78BE2E7972}"/>
              </a:ext>
            </a:extLst>
          </p:cNvPr>
          <p:cNvSpPr txBox="1">
            <a:spLocks/>
          </p:cNvSpPr>
          <p:nvPr/>
        </p:nvSpPr>
        <p:spPr>
          <a:xfrm>
            <a:off x="6168299" y="1083295"/>
            <a:ext cx="1591412" cy="407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Shapefile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53565D-D089-DDC0-FDCF-A39BF1C5FAC4}"/>
              </a:ext>
            </a:extLst>
          </p:cNvPr>
          <p:cNvSpPr txBox="1">
            <a:spLocks/>
          </p:cNvSpPr>
          <p:nvPr/>
        </p:nvSpPr>
        <p:spPr>
          <a:xfrm>
            <a:off x="5732057" y="2494663"/>
            <a:ext cx="2463897" cy="7776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Node CSV file</a:t>
            </a:r>
          </a:p>
          <a:p>
            <a:pPr marL="0" indent="0" algn="ctr">
              <a:buNone/>
            </a:pPr>
            <a:r>
              <a:rPr lang="en-US" sz="2000" b="1" dirty="0"/>
              <a:t>Link CSV file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770AFC-EB35-A017-EBD2-C79B3E1A85F1}"/>
              </a:ext>
            </a:extLst>
          </p:cNvPr>
          <p:cNvSpPr txBox="1">
            <a:spLocks/>
          </p:cNvSpPr>
          <p:nvPr/>
        </p:nvSpPr>
        <p:spPr>
          <a:xfrm>
            <a:off x="9059300" y="4356641"/>
            <a:ext cx="2463897" cy="662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Configure YML settings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058D8F-BB3E-0EBE-D6BB-DA10134A1862}"/>
              </a:ext>
            </a:extLst>
          </p:cNvPr>
          <p:cNvSpPr txBox="1">
            <a:spLocks/>
          </p:cNvSpPr>
          <p:nvPr/>
        </p:nvSpPr>
        <p:spPr>
          <a:xfrm>
            <a:off x="9059300" y="5355958"/>
            <a:ext cx="2463897" cy="4037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Run DTALite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5715E64-5726-1A52-65EC-E6F193A0E538}"/>
              </a:ext>
            </a:extLst>
          </p:cNvPr>
          <p:cNvSpPr txBox="1">
            <a:spLocks/>
          </p:cNvSpPr>
          <p:nvPr/>
        </p:nvSpPr>
        <p:spPr>
          <a:xfrm>
            <a:off x="8750251" y="2681639"/>
            <a:ext cx="2463897" cy="4037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Demand CSV file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83B20B-6E07-D34E-305A-9C6D94035079}"/>
              </a:ext>
            </a:extLst>
          </p:cNvPr>
          <p:cNvSpPr txBox="1">
            <a:spLocks/>
          </p:cNvSpPr>
          <p:nvPr/>
        </p:nvSpPr>
        <p:spPr>
          <a:xfrm>
            <a:off x="6527762" y="3612493"/>
            <a:ext cx="3763488" cy="407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Physical network with demand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3A0FBE0-C4F2-FFA0-1031-9D81E5E59F66}"/>
              </a:ext>
            </a:extLst>
          </p:cNvPr>
          <p:cNvSpPr/>
          <p:nvPr/>
        </p:nvSpPr>
        <p:spPr>
          <a:xfrm rot="5400000">
            <a:off x="6813595" y="1505346"/>
            <a:ext cx="300817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32C603-2D99-DB55-A9B4-D2A84218CE44}"/>
              </a:ext>
            </a:extLst>
          </p:cNvPr>
          <p:cNvSpPr/>
          <p:nvPr/>
        </p:nvSpPr>
        <p:spPr>
          <a:xfrm rot="5400000">
            <a:off x="6813595" y="2202729"/>
            <a:ext cx="300817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0A88978-47C2-DA95-30EE-3C924E7387FE}"/>
              </a:ext>
            </a:extLst>
          </p:cNvPr>
          <p:cNvSpPr/>
          <p:nvPr/>
        </p:nvSpPr>
        <p:spPr>
          <a:xfrm rot="5400000">
            <a:off x="7013741" y="3310628"/>
            <a:ext cx="327629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83A142-F5E0-73A7-3402-474C563B4D36}"/>
              </a:ext>
            </a:extLst>
          </p:cNvPr>
          <p:cNvSpPr/>
          <p:nvPr/>
        </p:nvSpPr>
        <p:spPr>
          <a:xfrm rot="5400000">
            <a:off x="8800458" y="3211000"/>
            <a:ext cx="517683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1AA9F15-9013-86D7-D3E0-4C9EE57BF20E}"/>
              </a:ext>
            </a:extLst>
          </p:cNvPr>
          <p:cNvSpPr/>
          <p:nvPr/>
        </p:nvSpPr>
        <p:spPr>
          <a:xfrm rot="6750790">
            <a:off x="6579624" y="4319923"/>
            <a:ext cx="787452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F204332-FEA8-30CA-F2F4-87F8F967901D}"/>
              </a:ext>
            </a:extLst>
          </p:cNvPr>
          <p:cNvSpPr/>
          <p:nvPr/>
        </p:nvSpPr>
        <p:spPr>
          <a:xfrm rot="3189045">
            <a:off x="6666872" y="5576899"/>
            <a:ext cx="925955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D40EA2E-0AE3-A99B-243A-55B2093BB555}"/>
              </a:ext>
            </a:extLst>
          </p:cNvPr>
          <p:cNvSpPr/>
          <p:nvPr/>
        </p:nvSpPr>
        <p:spPr>
          <a:xfrm rot="6750790">
            <a:off x="9238730" y="5815463"/>
            <a:ext cx="279204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5A325FF-93C3-84EE-EE31-32A0CE73420A}"/>
              </a:ext>
            </a:extLst>
          </p:cNvPr>
          <p:cNvSpPr/>
          <p:nvPr/>
        </p:nvSpPr>
        <p:spPr>
          <a:xfrm rot="5400000">
            <a:off x="10122268" y="5048929"/>
            <a:ext cx="337957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8F061D9-4495-B24A-353A-1278679406A4}"/>
              </a:ext>
            </a:extLst>
          </p:cNvPr>
          <p:cNvSpPr/>
          <p:nvPr/>
        </p:nvSpPr>
        <p:spPr>
          <a:xfrm rot="5400000">
            <a:off x="9395500" y="4045309"/>
            <a:ext cx="327629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0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73817-7640-B5B1-62FA-A40D460B4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53144"/>
            <a:ext cx="12191999" cy="2137557"/>
          </a:xfrm>
        </p:spPr>
        <p:txBody>
          <a:bodyPr>
            <a:normAutofit/>
          </a:bodyPr>
          <a:lstStyle/>
          <a:p>
            <a:r>
              <a:rPr lang="en-US" sz="2000" dirty="0"/>
              <a:t>GMNS stands for ‘General Modeling Network Specification’</a:t>
            </a:r>
          </a:p>
          <a:p>
            <a:r>
              <a:rPr lang="en-US" sz="2000" dirty="0"/>
              <a:t>This format provides a common human and machine readable format for sharing routable road networks</a:t>
            </a:r>
          </a:p>
          <a:p>
            <a:r>
              <a:rPr lang="en-US" sz="2000" dirty="0"/>
              <a:t>The following are the methods to convert shapefiles to GMNS format</a:t>
            </a:r>
          </a:p>
          <a:p>
            <a:pPr lvl="1"/>
            <a:r>
              <a:rPr lang="en-US" sz="1600" b="1" dirty="0"/>
              <a:t>Method 1: </a:t>
            </a:r>
            <a:r>
              <a:rPr lang="en-US" sz="1600" dirty="0"/>
              <a:t>osm2gmns allows the user to import the desired network using Open Streets Maps</a:t>
            </a:r>
          </a:p>
          <a:p>
            <a:pPr lvl="1"/>
            <a:r>
              <a:rPr lang="en-US" sz="1600" b="1" dirty="0"/>
              <a:t>Method 2: </a:t>
            </a:r>
            <a:r>
              <a:rPr lang="en-US" sz="1600" dirty="0"/>
              <a:t>cube2gmns allows the user to convert the CUBE shapefile directly to GMNS format</a:t>
            </a:r>
          </a:p>
          <a:p>
            <a:pPr lvl="1"/>
            <a:r>
              <a:rPr lang="en-US" sz="1600" b="1" dirty="0"/>
              <a:t>Method 3: </a:t>
            </a:r>
            <a:r>
              <a:rPr lang="en-US" sz="1600" dirty="0"/>
              <a:t>General shapefiles can be converted to GMNS format using GIS tools such as QGIS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712E2-CE0A-1A05-C50F-87120370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314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+mn-lt"/>
              </a:rPr>
              <a:t>GMNS network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F31F4D-AF9F-B019-43C3-C29CA67D9D0E}"/>
              </a:ext>
            </a:extLst>
          </p:cNvPr>
          <p:cNvSpPr txBox="1">
            <a:spLocks/>
          </p:cNvSpPr>
          <p:nvPr/>
        </p:nvSpPr>
        <p:spPr>
          <a:xfrm>
            <a:off x="2037169" y="4369999"/>
            <a:ext cx="2098906" cy="407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CUBE Shapefile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B560B4-A5B5-847D-4EC7-06C587B55C1F}"/>
              </a:ext>
            </a:extLst>
          </p:cNvPr>
          <p:cNvSpPr txBox="1">
            <a:spLocks/>
          </p:cNvSpPr>
          <p:nvPr/>
        </p:nvSpPr>
        <p:spPr>
          <a:xfrm>
            <a:off x="2037169" y="5389298"/>
            <a:ext cx="2098906" cy="407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General Shapefile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2AEB25-387F-4224-F524-52B6D7C5DCCF}"/>
              </a:ext>
            </a:extLst>
          </p:cNvPr>
          <p:cNvSpPr txBox="1">
            <a:spLocks/>
          </p:cNvSpPr>
          <p:nvPr/>
        </p:nvSpPr>
        <p:spPr>
          <a:xfrm>
            <a:off x="2037169" y="3350700"/>
            <a:ext cx="2098906" cy="407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OSM file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B93E7A-3F0E-5F3F-37BF-4A970B814719}"/>
              </a:ext>
            </a:extLst>
          </p:cNvPr>
          <p:cNvSpPr txBox="1">
            <a:spLocks/>
          </p:cNvSpPr>
          <p:nvPr/>
        </p:nvSpPr>
        <p:spPr>
          <a:xfrm>
            <a:off x="5046545" y="3350700"/>
            <a:ext cx="2098906" cy="407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osm2gmns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70B3F3F-D7FD-ACC3-447B-685E2E64A46A}"/>
              </a:ext>
            </a:extLst>
          </p:cNvPr>
          <p:cNvSpPr txBox="1">
            <a:spLocks/>
          </p:cNvSpPr>
          <p:nvPr/>
        </p:nvSpPr>
        <p:spPr>
          <a:xfrm>
            <a:off x="5046545" y="4369999"/>
            <a:ext cx="2098906" cy="407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cube2gmns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F6321B-C678-EF9C-C73C-348D779DF172}"/>
              </a:ext>
            </a:extLst>
          </p:cNvPr>
          <p:cNvSpPr txBox="1">
            <a:spLocks/>
          </p:cNvSpPr>
          <p:nvPr/>
        </p:nvSpPr>
        <p:spPr>
          <a:xfrm>
            <a:off x="5046545" y="5389298"/>
            <a:ext cx="2098906" cy="407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GIS tools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5FDD62-2C1B-2711-80CD-E78DEB7F9F24}"/>
              </a:ext>
            </a:extLst>
          </p:cNvPr>
          <p:cNvSpPr txBox="1">
            <a:spLocks/>
          </p:cNvSpPr>
          <p:nvPr/>
        </p:nvSpPr>
        <p:spPr>
          <a:xfrm>
            <a:off x="8055921" y="4161590"/>
            <a:ext cx="2098906" cy="8238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Node CSV file</a:t>
            </a:r>
          </a:p>
          <a:p>
            <a:pPr marL="0" indent="0" algn="ctr">
              <a:buNone/>
            </a:pPr>
            <a:r>
              <a:rPr lang="en-US" sz="2000" b="1" dirty="0"/>
              <a:t>Link CSV file</a:t>
            </a:r>
          </a:p>
          <a:p>
            <a:pPr marL="0" indent="0" algn="ctr">
              <a:buNone/>
            </a:pPr>
            <a:endParaRPr lang="en-US" sz="2000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4DE815-2F39-AFAE-86ED-7BF6AB9BEA46}"/>
              </a:ext>
            </a:extLst>
          </p:cNvPr>
          <p:cNvSpPr/>
          <p:nvPr/>
        </p:nvSpPr>
        <p:spPr>
          <a:xfrm>
            <a:off x="4145969" y="3416175"/>
            <a:ext cx="900576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BAAE117-24FA-D7B6-2CA7-B77364D81408}"/>
              </a:ext>
            </a:extLst>
          </p:cNvPr>
          <p:cNvSpPr/>
          <p:nvPr/>
        </p:nvSpPr>
        <p:spPr>
          <a:xfrm>
            <a:off x="4145969" y="4435474"/>
            <a:ext cx="900576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81CE05D-49A5-7909-B654-BF6BFE01B99B}"/>
              </a:ext>
            </a:extLst>
          </p:cNvPr>
          <p:cNvSpPr/>
          <p:nvPr/>
        </p:nvSpPr>
        <p:spPr>
          <a:xfrm>
            <a:off x="4136075" y="5454773"/>
            <a:ext cx="900576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CFEE744-BC93-4559-AE25-88CB6945AAE9}"/>
              </a:ext>
            </a:extLst>
          </p:cNvPr>
          <p:cNvSpPr/>
          <p:nvPr/>
        </p:nvSpPr>
        <p:spPr>
          <a:xfrm>
            <a:off x="7145451" y="4435474"/>
            <a:ext cx="900576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FCE2312-FD72-17B7-3945-C5D702C02BF2}"/>
              </a:ext>
            </a:extLst>
          </p:cNvPr>
          <p:cNvSpPr/>
          <p:nvPr/>
        </p:nvSpPr>
        <p:spPr>
          <a:xfrm rot="19751754">
            <a:off x="7158188" y="5172939"/>
            <a:ext cx="961960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3D140CD-77E3-C015-6D7A-AA9C90C68989}"/>
              </a:ext>
            </a:extLst>
          </p:cNvPr>
          <p:cNvSpPr/>
          <p:nvPr/>
        </p:nvSpPr>
        <p:spPr>
          <a:xfrm rot="2053527">
            <a:off x="7139806" y="3678224"/>
            <a:ext cx="961960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8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73817-7640-B5B1-62FA-A40D460B4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53144"/>
            <a:ext cx="7006443" cy="2867889"/>
          </a:xfrm>
        </p:spPr>
        <p:txBody>
          <a:bodyPr>
            <a:normAutofit/>
          </a:bodyPr>
          <a:lstStyle/>
          <a:p>
            <a:r>
              <a:rPr lang="en-US" sz="2000" b="1" dirty="0"/>
              <a:t>Python package: </a:t>
            </a:r>
            <a:r>
              <a:rPr lang="en-US" sz="2000" dirty="0"/>
              <a:t>osm2gmns</a:t>
            </a:r>
          </a:p>
          <a:p>
            <a:r>
              <a:rPr lang="en-US" sz="2000" b="1" dirty="0"/>
              <a:t>Documentation: </a:t>
            </a:r>
            <a:r>
              <a:rPr lang="en-US" sz="2000" dirty="0"/>
              <a:t>https://osm2gmns.readthedocs.io/en/latest/index.html </a:t>
            </a:r>
          </a:p>
          <a:p>
            <a:r>
              <a:rPr lang="en-US" sz="2000" b="1" dirty="0"/>
              <a:t>Features</a:t>
            </a:r>
          </a:p>
          <a:p>
            <a:pPr lvl="1"/>
            <a:r>
              <a:rPr lang="en-US" sz="1600" dirty="0"/>
              <a:t>Import and convert the desired network to GMNS format using OpenStreetMap</a:t>
            </a:r>
          </a:p>
          <a:p>
            <a:pPr lvl="1"/>
            <a:r>
              <a:rPr lang="en-US" sz="1600" dirty="0"/>
              <a:t>Contains tools and functions to convert the OSM file to GMNS format</a:t>
            </a:r>
          </a:p>
          <a:p>
            <a:pPr lvl="1"/>
            <a:r>
              <a:rPr lang="en-US" sz="1600" dirty="0"/>
              <a:t>Options to include mode types, default speed, default capacity, POIs and so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692E1-790B-43A2-9B29-1BF97590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314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+mn-lt"/>
              </a:rPr>
              <a:t>Method 1: osm2gmns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29156-721D-FE29-7AD7-EB938885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2" y="1003475"/>
            <a:ext cx="4535624" cy="4583875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ACC6593-4A14-FDEE-608F-3D4DDAEC1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224" y="3295413"/>
            <a:ext cx="4080131" cy="335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25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73817-7640-B5B1-62FA-A40D460B4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53144"/>
            <a:ext cx="12191999" cy="2143495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/>
              <a:t>Dependency: </a:t>
            </a:r>
            <a:r>
              <a:rPr lang="en-US" sz="2000" dirty="0"/>
              <a:t>pandas, geopandas, shapely, numpy</a:t>
            </a:r>
          </a:p>
          <a:p>
            <a:r>
              <a:rPr lang="en-US" sz="2000" dirty="0"/>
              <a:t>Python code that converts the CUBE shapefiles to GMNS format</a:t>
            </a:r>
          </a:p>
          <a:p>
            <a:r>
              <a:rPr lang="en-US" sz="2000" dirty="0"/>
              <a:t>Specifically built to be used in the MPO networks</a:t>
            </a:r>
          </a:p>
          <a:p>
            <a:r>
              <a:rPr lang="en-US" sz="2000" dirty="0"/>
              <a:t>Renames/converts/calculates the data and data headers from CUBE format to DTALite readable format</a:t>
            </a:r>
          </a:p>
          <a:p>
            <a:r>
              <a:rPr lang="en-US" sz="2000" dirty="0"/>
              <a:t>Splits the network shapefile into node and link files </a:t>
            </a:r>
          </a:p>
          <a:p>
            <a:r>
              <a:rPr lang="en-US" sz="2000" dirty="0"/>
              <a:t>The table shows some examples of the data headers</a:t>
            </a:r>
          </a:p>
          <a:p>
            <a:endParaRPr lang="en-US" sz="20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F985D-675E-DD04-4092-96DE174B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314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+mn-lt"/>
              </a:rPr>
              <a:t>Method 2: cube2gmns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0F489-7F78-4F77-3F2F-BB6D537F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60" y="2961347"/>
            <a:ext cx="4741276" cy="32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8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73817-7640-B5B1-62FA-A40D460B4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53144"/>
            <a:ext cx="12191999" cy="6204856"/>
          </a:xfrm>
        </p:spPr>
        <p:txBody>
          <a:bodyPr>
            <a:normAutofit/>
          </a:bodyPr>
          <a:lstStyle/>
          <a:p>
            <a:r>
              <a:rPr lang="en-US" sz="2000" dirty="0"/>
              <a:t>Shapefiles can be converted to CSV format using GIS tools such as QGIS</a:t>
            </a:r>
          </a:p>
          <a:p>
            <a:r>
              <a:rPr lang="en-US" sz="2000" b="1" dirty="0"/>
              <a:t>Methodology</a:t>
            </a:r>
          </a:p>
          <a:p>
            <a:pPr lvl="1"/>
            <a:r>
              <a:rPr lang="en-US" sz="1600" dirty="0"/>
              <a:t>Import shapefile as vector to GIS tool</a:t>
            </a:r>
          </a:p>
          <a:p>
            <a:pPr lvl="1"/>
            <a:r>
              <a:rPr lang="en-US" sz="1600" dirty="0"/>
              <a:t>Export shapefile as CSV from GIS tool</a:t>
            </a:r>
          </a:p>
          <a:p>
            <a:pPr lvl="1"/>
            <a:r>
              <a:rPr lang="en-US" sz="1600" dirty="0"/>
              <a:t>Split the converted network into node and link files, as per DTALite’s requirements</a:t>
            </a:r>
          </a:p>
          <a:p>
            <a:pPr lvl="1"/>
            <a:r>
              <a:rPr lang="en-US" sz="1600" dirty="0"/>
              <a:t>Rename/convert/calculate the data and data headers, as per DTALite’s requirements</a:t>
            </a:r>
          </a:p>
          <a:p>
            <a:r>
              <a:rPr lang="en-US" sz="2000" dirty="0"/>
              <a:t>The following images illustrate the interface of QGIS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6256B-3E73-4955-8745-752B8FF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314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+mn-lt"/>
              </a:rPr>
              <a:t>Method 3: General shapefiles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C0EF6-3EFC-372E-89F0-3ECF6CB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30" y="3184824"/>
            <a:ext cx="3158974" cy="335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79C08-A8E7-8FCA-1E53-86F1099D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716" y="3002952"/>
            <a:ext cx="5973372" cy="371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6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73817-7640-B5B1-62FA-A40D460B4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53144"/>
            <a:ext cx="12191999" cy="3497282"/>
          </a:xfrm>
        </p:spPr>
        <p:txBody>
          <a:bodyPr>
            <a:normAutofit/>
          </a:bodyPr>
          <a:lstStyle/>
          <a:p>
            <a:r>
              <a:rPr lang="en-US" sz="2000" dirty="0"/>
              <a:t>YAML is a human-readable data serialization language that is often used for writing configuration files</a:t>
            </a:r>
          </a:p>
          <a:p>
            <a:r>
              <a:rPr lang="en-US" sz="2000" b="1" dirty="0"/>
              <a:t>Features</a:t>
            </a:r>
          </a:p>
          <a:p>
            <a:pPr lvl="1"/>
            <a:r>
              <a:rPr lang="en-US" sz="1600" dirty="0"/>
              <a:t>Simplified configuration</a:t>
            </a:r>
          </a:p>
          <a:p>
            <a:pPr lvl="1"/>
            <a:r>
              <a:rPr lang="en-US" sz="1600" dirty="0"/>
              <a:t>Easy accessibility </a:t>
            </a:r>
          </a:p>
          <a:p>
            <a:pPr lvl="1"/>
            <a:r>
              <a:rPr lang="en-US" sz="1600" dirty="0"/>
              <a:t>Standardized validation</a:t>
            </a:r>
          </a:p>
          <a:p>
            <a:r>
              <a:rPr lang="en-US" sz="2000" dirty="0"/>
              <a:t>DTALite unifies all the configuration into a single settings file, which includes but not limited to…</a:t>
            </a:r>
          </a:p>
          <a:p>
            <a:pPr lvl="1"/>
            <a:r>
              <a:rPr lang="en-US" sz="1600" dirty="0"/>
              <a:t>Scenario list</a:t>
            </a:r>
          </a:p>
          <a:p>
            <a:pPr lvl="1"/>
            <a:r>
              <a:rPr lang="en-US" sz="1600" dirty="0"/>
              <a:t>Mode types</a:t>
            </a:r>
          </a:p>
          <a:p>
            <a:pPr lvl="1"/>
            <a:r>
              <a:rPr lang="en-US" sz="1600" dirty="0"/>
              <a:t>Demand files</a:t>
            </a:r>
          </a:p>
          <a:p>
            <a:pPr lvl="1"/>
            <a:r>
              <a:rPr lang="en-US" sz="1600" dirty="0"/>
              <a:t>Demand periods</a:t>
            </a:r>
          </a:p>
          <a:p>
            <a:pPr lvl="1"/>
            <a:r>
              <a:rPr lang="en-US" sz="1600" dirty="0"/>
              <a:t>Demand subarea</a:t>
            </a:r>
          </a:p>
          <a:p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381C6B-4D78-7AB8-2679-B0C34A4B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77131-B826-8ABD-9808-B010BB31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32" y="2877606"/>
            <a:ext cx="1781990" cy="1974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62C38-69B3-2C53-6547-530894FC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1" y="4690203"/>
            <a:ext cx="1733398" cy="507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8054D-9886-6CBE-3BE6-C5897C1D9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466" y="4690203"/>
            <a:ext cx="2307134" cy="197444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04AB34A-CFAF-1D1D-1A24-A7366B00B6B2}"/>
              </a:ext>
            </a:extLst>
          </p:cNvPr>
          <p:cNvSpPr/>
          <p:nvPr/>
        </p:nvSpPr>
        <p:spPr>
          <a:xfrm>
            <a:off x="2251984" y="4852050"/>
            <a:ext cx="902525" cy="1840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D0CF9-B8D1-29B6-85C0-8F2760ED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584" y="3072554"/>
            <a:ext cx="3026148" cy="36489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0AACC5-980A-49A7-C1C8-9D123252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314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+mn-lt"/>
              </a:rPr>
              <a:t>Introduction to YML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393F3-485C-A0DA-4628-025C6581E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821" y="2877606"/>
            <a:ext cx="2302425" cy="197444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2699C3-9582-D2C2-FE31-BF03151E576A}"/>
              </a:ext>
            </a:extLst>
          </p:cNvPr>
          <p:cNvSpPr/>
          <p:nvPr/>
        </p:nvSpPr>
        <p:spPr>
          <a:xfrm>
            <a:off x="6409975" y="5239531"/>
            <a:ext cx="1261484" cy="314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0472-3FDB-7470-CF70-D967AF1D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"/>
            <a:ext cx="12191999" cy="65314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+mn-lt"/>
              </a:rPr>
              <a:t>YML Data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F90E7-CBD1-2B1A-CBD0-9765B6B7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14400"/>
            <a:ext cx="8265227" cy="5943601"/>
          </a:xfrm>
          <a:ln w="19050">
            <a:noFill/>
          </a:ln>
        </p:spPr>
        <p:txBody>
          <a:bodyPr>
            <a:noAutofit/>
          </a:bodyPr>
          <a:lstStyle/>
          <a:p>
            <a:r>
              <a:rPr lang="en-US" sz="2000" b="1" dirty="0"/>
              <a:t>Class</a:t>
            </a:r>
          </a:p>
          <a:p>
            <a:pPr lvl="1"/>
            <a:r>
              <a:rPr lang="en-US" sz="1600" dirty="0"/>
              <a:t>Class is defined as a dictionary </a:t>
            </a:r>
          </a:p>
          <a:p>
            <a:pPr lvl="1"/>
            <a:r>
              <a:rPr lang="en-US" sz="1600" dirty="0"/>
              <a:t>Class represents the different configuration files</a:t>
            </a:r>
          </a:p>
          <a:p>
            <a:pPr lvl="1"/>
            <a:r>
              <a:rPr lang="en-US" sz="1600" dirty="0"/>
              <a:t>They should never be modified or removed</a:t>
            </a:r>
          </a:p>
          <a:p>
            <a:pPr lvl="1"/>
            <a:r>
              <a:rPr lang="en-US" sz="1600" dirty="0"/>
              <a:t>For example, the </a:t>
            </a:r>
            <a:r>
              <a:rPr lang="en-US" sz="1600" i="1" dirty="0"/>
              <a:t>mode types </a:t>
            </a:r>
            <a:r>
              <a:rPr lang="en-US" sz="1600" dirty="0"/>
              <a:t>is considered as a class, and called as a string, i.e., </a:t>
            </a:r>
            <a:r>
              <a:rPr lang="en-US" sz="1600" i="1" dirty="0"/>
              <a:t>[‘mode_types’] </a:t>
            </a:r>
            <a:r>
              <a:rPr lang="en-US" sz="1600" dirty="0"/>
              <a:t>in python</a:t>
            </a:r>
          </a:p>
          <a:p>
            <a:r>
              <a:rPr lang="en-US" sz="2000" b="1" dirty="0"/>
              <a:t>Subclass</a:t>
            </a:r>
          </a:p>
          <a:p>
            <a:pPr lvl="1"/>
            <a:r>
              <a:rPr lang="en-US" sz="1600" dirty="0"/>
              <a:t>Subclass is defined as a list</a:t>
            </a:r>
          </a:p>
          <a:p>
            <a:pPr lvl="1"/>
            <a:r>
              <a:rPr lang="en-US" sz="1600" dirty="0"/>
              <a:t>They can be added, modified or removed</a:t>
            </a:r>
          </a:p>
          <a:p>
            <a:pPr lvl="1"/>
            <a:r>
              <a:rPr lang="en-US" sz="1600" dirty="0"/>
              <a:t>For example, the </a:t>
            </a:r>
            <a:r>
              <a:rPr lang="en-US" sz="1600" i="1" dirty="0"/>
              <a:t>modes type: auto </a:t>
            </a:r>
            <a:r>
              <a:rPr lang="en-US" sz="1600" dirty="0"/>
              <a:t>is considered as a subclass, and called as an index, i.e., </a:t>
            </a:r>
            <a:r>
              <a:rPr lang="en-US" sz="1600" i="1" dirty="0"/>
              <a:t>[‘mode_types’][0] </a:t>
            </a:r>
            <a:r>
              <a:rPr lang="en-US" sz="1600" dirty="0"/>
              <a:t>in python</a:t>
            </a:r>
          </a:p>
          <a:p>
            <a:r>
              <a:rPr lang="en-US" sz="2000" b="1" dirty="0"/>
              <a:t>Parameters</a:t>
            </a:r>
          </a:p>
          <a:p>
            <a:pPr lvl="1"/>
            <a:r>
              <a:rPr lang="en-US" sz="1600" dirty="0"/>
              <a:t>Parameters are defined as a dictionary</a:t>
            </a:r>
          </a:p>
          <a:p>
            <a:pPr lvl="1"/>
            <a:r>
              <a:rPr lang="en-US" sz="1600" dirty="0"/>
              <a:t>They can only be modified</a:t>
            </a:r>
          </a:p>
          <a:p>
            <a:pPr lvl="1"/>
            <a:r>
              <a:rPr lang="en-US" sz="1600" dirty="0"/>
              <a:t>For example, the </a:t>
            </a:r>
            <a:r>
              <a:rPr lang="en-US" sz="1600" i="1" dirty="0"/>
              <a:t>activate: 1 </a:t>
            </a:r>
            <a:r>
              <a:rPr lang="en-US" sz="1600" dirty="0"/>
              <a:t>is considered as a parameter, and called as a string, i.e., </a:t>
            </a:r>
            <a:r>
              <a:rPr lang="en-US" sz="1600" i="1" dirty="0"/>
              <a:t>[‘mode_types’][0][‘activate’] </a:t>
            </a:r>
            <a:r>
              <a:rPr lang="en-US" sz="1600" dirty="0"/>
              <a:t>in python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93B6B-7F81-0102-3F05-F300A530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487" y="914400"/>
            <a:ext cx="2786875" cy="3054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51FAD5-BB2E-9CEA-F1E8-788F9052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584" y="4333204"/>
            <a:ext cx="2784778" cy="14753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8D2E89-5DD4-D78C-46C1-2A3CA1992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286" y="6158929"/>
            <a:ext cx="1541274" cy="29969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BFF82DA-1CB8-3F6B-E00D-0603D4AAC8E5}"/>
              </a:ext>
            </a:extLst>
          </p:cNvPr>
          <p:cNvSpPr/>
          <p:nvPr/>
        </p:nvSpPr>
        <p:spPr>
          <a:xfrm rot="5400000">
            <a:off x="9846825" y="4022944"/>
            <a:ext cx="362197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18D294D-6ECE-B98C-5211-DECA51A28ED9}"/>
              </a:ext>
            </a:extLst>
          </p:cNvPr>
          <p:cNvSpPr/>
          <p:nvPr/>
        </p:nvSpPr>
        <p:spPr>
          <a:xfrm rot="5400000">
            <a:off x="9846825" y="5842666"/>
            <a:ext cx="362197" cy="276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06AB6-5616-1A73-4022-0ABA5DC8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1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0472-3FDB-7470-CF70-D967AF1D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5314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+mn-lt"/>
              </a:rPr>
              <a:t>Master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F90E7-CBD1-2B1A-CBD0-9765B6B7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3144"/>
            <a:ext cx="5412571" cy="3088370"/>
          </a:xfrm>
        </p:spPr>
        <p:txBody>
          <a:bodyPr>
            <a:normAutofit/>
          </a:bodyPr>
          <a:lstStyle/>
          <a:p>
            <a:r>
              <a:rPr lang="en-US" sz="2000" b="1" dirty="0"/>
              <a:t>Dependency: </a:t>
            </a:r>
            <a:r>
              <a:rPr lang="en-US" sz="2000" dirty="0" err="1"/>
              <a:t>ruamel.yaml</a:t>
            </a:r>
            <a:r>
              <a:rPr lang="en-US" sz="2000" dirty="0"/>
              <a:t> python package</a:t>
            </a:r>
          </a:p>
          <a:p>
            <a:r>
              <a:rPr lang="en-US" sz="2000" b="1" dirty="0"/>
              <a:t>Features</a:t>
            </a:r>
          </a:p>
          <a:p>
            <a:pPr lvl="1"/>
            <a:r>
              <a:rPr lang="en-US" sz="1600" dirty="0"/>
              <a:t>Generate the YML settings</a:t>
            </a:r>
          </a:p>
          <a:p>
            <a:pPr lvl="1"/>
            <a:r>
              <a:rPr lang="en-US" sz="1600" dirty="0"/>
              <a:t>Run DTALite for multiple networks</a:t>
            </a:r>
          </a:p>
          <a:p>
            <a:r>
              <a:rPr lang="en-US" sz="2000" b="1" dirty="0"/>
              <a:t>Benefits</a:t>
            </a:r>
          </a:p>
          <a:p>
            <a:pPr lvl="1"/>
            <a:r>
              <a:rPr lang="en-US" sz="1600" dirty="0"/>
              <a:t>Standardized methodology</a:t>
            </a:r>
          </a:p>
          <a:p>
            <a:pPr lvl="1"/>
            <a:r>
              <a:rPr lang="en-US" sz="1600" dirty="0"/>
              <a:t>Easy customization</a:t>
            </a:r>
          </a:p>
          <a:p>
            <a:pPr lvl="1"/>
            <a:r>
              <a:rPr lang="en-US" sz="1600" dirty="0"/>
              <a:t>Reduces manual error</a:t>
            </a:r>
          </a:p>
          <a:p>
            <a:r>
              <a:rPr lang="en-US" sz="2000" b="1" dirty="0"/>
              <a:t>Components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FCDC9-3F36-7460-2130-5ED8D131B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422"/>
          <a:stretch/>
        </p:blipFill>
        <p:spPr>
          <a:xfrm>
            <a:off x="9451671" y="1238735"/>
            <a:ext cx="2037706" cy="3291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D2352-1907-70E7-467E-BD83B363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4E1BB2-0CAE-3FFE-4EE7-BF374B3F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4" y="3653721"/>
            <a:ext cx="4610337" cy="283859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E68469B-B35D-8722-1865-BB3510888DE2}"/>
              </a:ext>
            </a:extLst>
          </p:cNvPr>
          <p:cNvSpPr/>
          <p:nvPr/>
        </p:nvSpPr>
        <p:spPr>
          <a:xfrm rot="20301015">
            <a:off x="5536028" y="4315582"/>
            <a:ext cx="3602356" cy="2275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18C5F2-0704-86ED-A7A5-59623C0EFA2E}"/>
              </a:ext>
            </a:extLst>
          </p:cNvPr>
          <p:cNvSpPr txBox="1">
            <a:spLocks/>
          </p:cNvSpPr>
          <p:nvPr/>
        </p:nvSpPr>
        <p:spPr>
          <a:xfrm>
            <a:off x="6252591" y="1000714"/>
            <a:ext cx="2743497" cy="2098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Input</a:t>
            </a:r>
          </a:p>
          <a:p>
            <a:r>
              <a:rPr lang="en-US" sz="1700" dirty="0"/>
              <a:t>The user input allows the modification of basic class, demand class and the directory of the link type file</a:t>
            </a:r>
          </a:p>
          <a:p>
            <a:r>
              <a:rPr lang="en-US" sz="1700" dirty="0"/>
              <a:t>The link type CSV file can be provided by the user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9E24B6E-F390-3BED-5286-C90F13914D12}"/>
              </a:ext>
            </a:extLst>
          </p:cNvPr>
          <p:cNvSpPr/>
          <p:nvPr/>
        </p:nvSpPr>
        <p:spPr>
          <a:xfrm rot="18907317">
            <a:off x="5200566" y="3396953"/>
            <a:ext cx="883949" cy="2156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D708013-D274-56F0-E0B2-7AF880535F18}"/>
              </a:ext>
            </a:extLst>
          </p:cNvPr>
          <p:cNvSpPr txBox="1">
            <a:spLocks/>
          </p:cNvSpPr>
          <p:nvPr/>
        </p:nvSpPr>
        <p:spPr>
          <a:xfrm rot="20301015">
            <a:off x="5969393" y="4061715"/>
            <a:ext cx="2556992" cy="4676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Modifiable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17C862D-77A6-BAFA-ED3F-D5DAFBC4E9EF}"/>
                  </a:ext>
                </a:extLst>
              </p14:cNvPr>
              <p14:cNvContentPartPr/>
              <p14:nvPr/>
            </p14:nvContentPartPr>
            <p14:xfrm>
              <a:off x="5112055" y="3874604"/>
              <a:ext cx="84960" cy="554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17C862D-77A6-BAFA-ED3F-D5DAFBC4E9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3415" y="3865604"/>
                <a:ext cx="10260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A72893-F864-96E4-5848-DAF9F42CC1BF}"/>
                  </a:ext>
                </a:extLst>
              </p14:cNvPr>
              <p14:cNvContentPartPr/>
              <p14:nvPr/>
            </p14:nvContentPartPr>
            <p14:xfrm>
              <a:off x="5116603" y="4476563"/>
              <a:ext cx="184320" cy="1786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A72893-F864-96E4-5848-DAF9F42CC1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7603" y="4467923"/>
                <a:ext cx="201960" cy="18043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AC8ADE-8F72-3D69-9005-367C86A55840}"/>
              </a:ext>
            </a:extLst>
          </p:cNvPr>
          <p:cNvSpPr/>
          <p:nvPr/>
        </p:nvSpPr>
        <p:spPr>
          <a:xfrm rot="21197709">
            <a:off x="5396587" y="6233178"/>
            <a:ext cx="702921" cy="208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3F1520-0F0C-269F-4849-2CC28DAF6C58}"/>
              </a:ext>
            </a:extLst>
          </p:cNvPr>
          <p:cNvSpPr txBox="1">
            <a:spLocks/>
          </p:cNvSpPr>
          <p:nvPr/>
        </p:nvSpPr>
        <p:spPr>
          <a:xfrm>
            <a:off x="6310251" y="5411716"/>
            <a:ext cx="4160273" cy="11481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/>
              <a:t>Main</a:t>
            </a:r>
          </a:p>
          <a:p>
            <a:r>
              <a:rPr lang="en-US" sz="1900" dirty="0"/>
              <a:t>Running this file generates YML settings and runs DTALite for all network folders present in the specified directory</a:t>
            </a:r>
          </a:p>
        </p:txBody>
      </p:sp>
    </p:spTree>
    <p:extLst>
      <p:ext uri="{BB962C8B-B14F-4D97-AF65-F5344CB8AC3E}">
        <p14:creationId xmlns:p14="http://schemas.microsoft.com/office/powerpoint/2010/main" val="3925566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2866</TotalTime>
  <Words>1252</Words>
  <Application>Microsoft Office PowerPoint</Application>
  <PresentationFormat>Widescreen</PresentationFormat>
  <Paragraphs>215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DTALite</vt:lpstr>
      <vt:lpstr>PowerPoint Presentation</vt:lpstr>
      <vt:lpstr>GMNS network</vt:lpstr>
      <vt:lpstr>Method 1: osm2gmns</vt:lpstr>
      <vt:lpstr>Method 2: cube2gmns</vt:lpstr>
      <vt:lpstr>Method 3: General shapefiles</vt:lpstr>
      <vt:lpstr>Introduction to YML settings</vt:lpstr>
      <vt:lpstr>YML Data Hierarchy</vt:lpstr>
      <vt:lpstr>Master Settings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DTALite Progress</dc:title>
  <dc:creator>Aditya Marathe</dc:creator>
  <cp:lastModifiedBy>Aditya Marathe</cp:lastModifiedBy>
  <cp:revision>21</cp:revision>
  <dcterms:created xsi:type="dcterms:W3CDTF">2024-03-15T04:31:59Z</dcterms:created>
  <dcterms:modified xsi:type="dcterms:W3CDTF">2024-04-18T13:55:58Z</dcterms:modified>
</cp:coreProperties>
</file>